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comments/comment2.xml" ContentType="application/vnd.openxmlformats-officedocument.presentationml.comment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6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7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8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9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0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11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2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13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14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15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6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17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18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19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20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21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22.xml" ContentType="application/vnd.openxmlformats-officedocument.presentationml.notesSlid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23.xml" ContentType="application/vnd.openxmlformats-officedocument.presentationml.notesSlid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notesSlides/notesSlide24.xml" ContentType="application/vnd.openxmlformats-officedocument.presentationml.notesSlide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25.xml" ContentType="application/vnd.openxmlformats-officedocument.presentationml.notesSlid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62" r:id="rId2"/>
    <p:sldId id="328" r:id="rId3"/>
    <p:sldId id="349" r:id="rId4"/>
    <p:sldId id="329" r:id="rId5"/>
    <p:sldId id="330" r:id="rId6"/>
    <p:sldId id="334" r:id="rId7"/>
    <p:sldId id="299" r:id="rId8"/>
    <p:sldId id="301" r:id="rId9"/>
    <p:sldId id="335" r:id="rId10"/>
    <p:sldId id="318" r:id="rId11"/>
    <p:sldId id="336" r:id="rId12"/>
    <p:sldId id="350" r:id="rId13"/>
    <p:sldId id="337" r:id="rId14"/>
    <p:sldId id="338" r:id="rId15"/>
    <p:sldId id="339" r:id="rId16"/>
    <p:sldId id="340" r:id="rId17"/>
    <p:sldId id="341" r:id="rId18"/>
    <p:sldId id="342" r:id="rId19"/>
    <p:sldId id="351" r:id="rId20"/>
    <p:sldId id="343" r:id="rId21"/>
    <p:sldId id="344" r:id="rId22"/>
    <p:sldId id="345" r:id="rId23"/>
    <p:sldId id="346" r:id="rId24"/>
    <p:sldId id="347" r:id="rId25"/>
    <p:sldId id="348" r:id="rId26"/>
    <p:sldId id="260" r:id="rId27"/>
  </p:sldIdLst>
  <p:sldSz cx="9144000" cy="6858000" type="screen4x3"/>
  <p:notesSz cx="7010400" cy="92964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57">
          <p15:clr>
            <a:srgbClr val="A4A3A4"/>
          </p15:clr>
        </p15:guide>
        <p15:guide id="2" pos="510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e-Marie Laffage" initials="AL" lastIdx="3" clrIdx="0"/>
  <p:cmAuthor id="1" name="Usager" initials="U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1B77"/>
    <a:srgbClr val="F39907"/>
    <a:srgbClr val="5D98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9508" autoAdjust="0"/>
  </p:normalViewPr>
  <p:slideViewPr>
    <p:cSldViewPr snapToObjects="1">
      <p:cViewPr varScale="1">
        <p:scale>
          <a:sx n="56" d="100"/>
          <a:sy n="56" d="100"/>
        </p:scale>
        <p:origin x="1238" y="38"/>
      </p:cViewPr>
      <p:guideLst>
        <p:guide orient="horz" pos="657"/>
        <p:guide pos="51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9-30T16:12:41.486" idx="3">
    <p:pos x="5767" y="0"/>
    <p:text/>
    <p:extLst>
      <p:ext uri="{C676402C-5697-4E1C-873F-D02D1690AC5C}">
        <p15:threadingInfo xmlns:p15="http://schemas.microsoft.com/office/powerpoint/2012/main" timeZoneBias="240"/>
      </p:ext>
    </p:extLst>
  </p:cm>
  <p:cm authorId="1" dt="2020-09-21T08:53:45.264" idx="1">
    <p:pos x="10" y="10"/>
    <p:text/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9-30T16:12:41.486" idx="3">
    <p:pos x="5767" y="0"/>
    <p:text/>
    <p:extLst>
      <p:ext uri="{C676402C-5697-4E1C-873F-D02D1690AC5C}">
        <p15:threadingInfo xmlns:p15="http://schemas.microsoft.com/office/powerpoint/2012/main" timeZoneBias="240"/>
      </p:ext>
    </p:extLst>
  </p:cm>
  <p:cm authorId="1" dt="2020-09-21T08:53:45.264" idx="1">
    <p:pos x="10" y="10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87DD5FA-F661-3749-8984-F44059C2211F}" type="datetime1">
              <a:rPr lang="fr-CA" smtClean="0"/>
              <a:t>2020-10-27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fr-FR"/>
              <a:t>Nom du document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305C176-504C-424F-9C02-AF7EAD75DA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73897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7115970-1128-964B-86DA-95854AEBBE6F}" type="datetime1">
              <a:rPr lang="fr-CA" smtClean="0"/>
              <a:t>2020-10-27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fr-FR"/>
              <a:t>Nom du document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3310B0A-541F-B741-A4E0-A190D50981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80746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237767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245136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770875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242396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222230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299987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554046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682544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024314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885759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77744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245136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067994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739113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982792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250696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034087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414878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78533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85732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30085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56344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193581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24513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245136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82179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2A53-707E-D042-806C-74EFBF970012}" type="datetime1">
              <a:rPr lang="fr-CA" smtClean="0"/>
              <a:t>2020-10-27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F21E5-A4B0-C147-BED7-C154778ED9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5427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8F815-F832-ED40-8AA1-4E287986A64A}" type="datetime1">
              <a:rPr lang="fr-CA" smtClean="0"/>
              <a:t>2020-10-27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F21E5-A4B0-C147-BED7-C154778ED9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8003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5CB18-9611-6D4F-9B18-1165002B43C4}" type="datetime1">
              <a:rPr lang="fr-CA" smtClean="0"/>
              <a:t>2020-10-27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F21E5-A4B0-C147-BED7-C154778ED9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1638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D4FC-AA1E-BF45-9252-32E2BD717567}" type="datetime1">
              <a:rPr lang="fr-CA" smtClean="0"/>
              <a:t>2020-10-27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F21E5-A4B0-C147-BED7-C154778ED9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0390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BD3C-9B7E-9F44-B332-851621C978B6}" type="datetime1">
              <a:rPr lang="fr-CA" smtClean="0"/>
              <a:t>2020-10-27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F21E5-A4B0-C147-BED7-C154778ED9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7324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F1E8-160A-8448-8631-EA881E35FE41}" type="datetime1">
              <a:rPr lang="fr-CA" smtClean="0"/>
              <a:t>2020-10-27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F21E5-A4B0-C147-BED7-C154778ED9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2856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BD52-B2C2-7F4C-BD83-AF16A973CC3B}" type="datetime1">
              <a:rPr lang="fr-CA" smtClean="0"/>
              <a:t>2020-10-27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F21E5-A4B0-C147-BED7-C154778ED9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6497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329F-9945-EA4A-99BF-1B63D3DEE197}" type="datetime1">
              <a:rPr lang="fr-CA" smtClean="0"/>
              <a:t>2020-10-27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F21E5-A4B0-C147-BED7-C154778ED9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606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8ABB5-8048-7D49-9F39-6A2C3018FC13}" type="datetime1">
              <a:rPr lang="fr-CA" smtClean="0"/>
              <a:t>2020-10-27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F21E5-A4B0-C147-BED7-C154778ED9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4075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1E2A-E8CA-3942-B16F-4E8496E829C5}" type="datetime1">
              <a:rPr lang="fr-CA" smtClean="0"/>
              <a:t>2020-10-27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F21E5-A4B0-C147-BED7-C154778ED9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8438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D8A5-65DC-8F4A-9C6F-16AFF07D8285}" type="datetime1">
              <a:rPr lang="fr-CA" smtClean="0"/>
              <a:t>2020-10-27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F21E5-A4B0-C147-BED7-C154778ED9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2662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952B0-ED46-0246-BB0D-3BD11C4D0843}" type="datetime1">
              <a:rPr lang="fr-CA" smtClean="0"/>
              <a:t>2020-10-27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F21E5-A4B0-C147-BED7-C154778ED9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683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.jp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s.simplyk.io/fr-ca/" TargetMode="External"/><Relationship Id="rId3" Type="http://schemas.openxmlformats.org/officeDocument/2006/relationships/tags" Target="../tags/tag30.xml"/><Relationship Id="rId7" Type="http://schemas.openxmlformats.org/officeDocument/2006/relationships/hyperlink" Target="http://www.calculconversion.com/calculateur-don-bienfaisance.html" TargetMode="Externa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image" Target="../media/image2.jpg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7" Type="http://schemas.openxmlformats.org/officeDocument/2006/relationships/hyperlink" Target="http://www.macause.com/eclipse/encan" TargetMode="Externa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image" Target="../media/image2.jpg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7" Type="http://schemas.openxmlformats.org/officeDocument/2006/relationships/hyperlink" Target="https://fondationgillesdaoust.com/fondation-gilles-daoust/" TargetMode="Externa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image" Target="../media/image2.jpg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image" Target="../media/image2.jpg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image" Target="../media/image2.jpg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hyperlink" Target="https://youtu.be/RAu6bPI9xIU" TargetMode="Externa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image" Target="../media/image2.jpg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image" Target="../media/image2.jpg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image" Target="../media/image2.jpg"/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image" Target="../media/image2.jpg"/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7" Type="http://schemas.openxmlformats.org/officeDocument/2006/relationships/hyperlink" Target="http://www.bctq.ca/lieux-de-tournage/ajouter-des-lieux-de-tournage/" TargetMode="Externa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image" Target="../media/image2.jpg"/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comments" Target="../comments/commen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2.jp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7" Type="http://schemas.openxmlformats.org/officeDocument/2006/relationships/hyperlink" Target="https://www.youtube.com/watch?v=SJCcpTXfORA" TargetMode="Externa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image" Target="../media/image2.jpg"/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7" Type="http://schemas.openxmlformats.org/officeDocument/2006/relationships/hyperlink" Target="https://laruchequebec.com/fr/a-propos/fonctionnement" TargetMode="Externa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image" Target="../media/image2.jpg"/><Relationship Id="rId5" Type="http://schemas.openxmlformats.org/officeDocument/2006/relationships/notesSlide" Target="../notesSlides/notesSlide21.xml"/><Relationship Id="rId4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image" Target="../media/image2.jpg"/><Relationship Id="rId5" Type="http://schemas.openxmlformats.org/officeDocument/2006/relationships/notesSlide" Target="../notesSlides/notesSlide22.xml"/><Relationship Id="rId4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image" Target="../media/image2.jpg"/><Relationship Id="rId5" Type="http://schemas.openxmlformats.org/officeDocument/2006/relationships/notesSlide" Target="../notesSlides/notesSlide23.xml"/><Relationship Id="rId4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dofunding.fr/fr/mooc-de-la-messe" TargetMode="External"/><Relationship Id="rId3" Type="http://schemas.openxmlformats.org/officeDocument/2006/relationships/tags" Target="../tags/tag72.xml"/><Relationship Id="rId7" Type="http://schemas.openxmlformats.org/officeDocument/2006/relationships/hyperlink" Target="https://youtu.be/ihbV8ZsGKqE" TargetMode="Externa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6" Type="http://schemas.openxmlformats.org/officeDocument/2006/relationships/image" Target="../media/image2.jpg"/><Relationship Id="rId5" Type="http://schemas.openxmlformats.org/officeDocument/2006/relationships/notesSlide" Target="../notesSlides/notesSlide24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credofunding.fr/fr/minibus26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7" Type="http://schemas.openxmlformats.org/officeDocument/2006/relationships/hyperlink" Target="https://givingtuesday.ca/fr" TargetMode="Externa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6" Type="http://schemas.openxmlformats.org/officeDocument/2006/relationships/image" Target="../media/image2.jpg"/><Relationship Id="rId5" Type="http://schemas.openxmlformats.org/officeDocument/2006/relationships/notesSlide" Target="../notesSlides/notesSlide25.xml"/><Relationship Id="rId4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hyperlink" Target="mailto:asguitard@diocesedesherbrooke.org" TargetMode="External"/><Relationship Id="rId5" Type="http://schemas.openxmlformats.org/officeDocument/2006/relationships/image" Target="../media/image1.jpg"/><Relationship Id="rId4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comments" Target="../comments/commen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2.jp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2.jp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2.jpg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image" Target="../media/image1.jpg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image" Target="../media/image2.jpg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image" Target="../media/image2.jpg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image" Target="../media/image1.jpg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Diapo Powerpoint-03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Espace réservé du contenu 14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1898649" y="1916832"/>
            <a:ext cx="6607175" cy="405693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70000"/>
              </a:lnSpc>
              <a:buFont typeface="+mj-lt"/>
              <a:buAutoNum type="arabicPeriod"/>
            </a:pPr>
            <a:endParaRPr lang="fr-FR" sz="1800" dirty="0">
              <a:solidFill>
                <a:schemeClr val="tx1">
                  <a:lumMod val="65000"/>
                  <a:lumOff val="35000"/>
                </a:schemeClr>
              </a:solidFill>
              <a:latin typeface="HelveticaNeue LightCond"/>
              <a:cs typeface="HelveticaNeue LightCond"/>
            </a:endParaRPr>
          </a:p>
        </p:txBody>
      </p:sp>
      <p:sp>
        <p:nvSpPr>
          <p:cNvPr id="10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547664" y="620688"/>
            <a:ext cx="7128792" cy="28184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60000"/>
              </a:lnSpc>
            </a:pPr>
            <a:r>
              <a:rPr lang="fr-FR" sz="3200" dirty="0">
                <a:solidFill>
                  <a:srgbClr val="5D98D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fr-FR" sz="3200" b="0" cap="none" dirty="0">
                <a:solidFill>
                  <a:srgbClr val="5D98D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Nouvelles sources de financement </a:t>
            </a:r>
          </a:p>
          <a:p>
            <a:pPr algn="ctr">
              <a:lnSpc>
                <a:spcPct val="160000"/>
              </a:lnSpc>
            </a:pPr>
            <a:r>
              <a:rPr lang="fr-FR" sz="3200" b="0" cap="none" dirty="0">
                <a:solidFill>
                  <a:srgbClr val="5D98D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pour les paroisses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5A99C5C-0AB5-40FD-949D-514F694AB19D}"/>
              </a:ext>
            </a:extLst>
          </p:cNvPr>
          <p:cNvSpPr txBox="1"/>
          <p:nvPr/>
        </p:nvSpPr>
        <p:spPr>
          <a:xfrm>
            <a:off x="1547664" y="3413461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b="1" i="1" dirty="0">
                <a:solidFill>
                  <a:srgbClr val="F399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L’argent ne fait pas le bonheur des paroisses … </a:t>
            </a:r>
          </a:p>
          <a:p>
            <a:pPr algn="ctr"/>
            <a:r>
              <a:rPr lang="fr-CA" sz="2800" b="1" i="1" dirty="0">
                <a:solidFill>
                  <a:srgbClr val="F399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mais il y contribue </a:t>
            </a:r>
            <a:r>
              <a:rPr lang="fr-CA" sz="2000" b="1" dirty="0">
                <a:solidFill>
                  <a:srgbClr val="F399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519394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ondDiapo ppt-_5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re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373936" y="212766"/>
            <a:ext cx="5588000" cy="1079500"/>
          </a:xfrm>
        </p:spPr>
        <p:txBody>
          <a:bodyPr>
            <a:noAutofit/>
          </a:bodyPr>
          <a:lstStyle/>
          <a:p>
            <a:r>
              <a:rPr lang="fr-FR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Trouver des concepts novateurs de financement</a:t>
            </a:r>
            <a:endParaRPr lang="fr-FR" sz="3200" b="0" cap="all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>
            <p:custDataLst>
              <p:tags r:id="rId3"/>
            </p:custDataLst>
          </p:nvPr>
        </p:nvSpPr>
        <p:spPr>
          <a:xfrm>
            <a:off x="863080" y="2492896"/>
            <a:ext cx="828092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Ø"/>
            </a:pPr>
            <a:r>
              <a:rPr lang="fr-C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CVA en ligne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Avec calculateur de crédit d’impôts pour les dons </a:t>
            </a:r>
            <a:r>
              <a:rPr lang="fr-CA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http://www.calculconversion.com/calculateur-don-bienfaisance.html</a:t>
            </a:r>
            <a:r>
              <a:rPr lang="fr-CA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CA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Dons en ligne avec la plateforme </a:t>
            </a:r>
            <a:r>
              <a:rPr lang="fr-CA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Simplyk</a:t>
            </a:r>
            <a:r>
              <a:rPr lang="fr-C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(facile à utiliser et gratuite). </a:t>
            </a:r>
            <a:r>
              <a:rPr lang="fr-C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https://s.simplyk.io/fr-ca/</a:t>
            </a:r>
            <a:endParaRPr lang="fr-CA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14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ondDiapo ppt-_5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096" y="0"/>
            <a:ext cx="9144000" cy="6858000"/>
          </a:xfrm>
          <a:prstGeom prst="rect">
            <a:avLst/>
          </a:prstGeom>
        </p:spPr>
      </p:pic>
      <p:sp>
        <p:nvSpPr>
          <p:cNvPr id="6" name="Titre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373936" y="212766"/>
            <a:ext cx="5588000" cy="1079500"/>
          </a:xfrm>
        </p:spPr>
        <p:txBody>
          <a:bodyPr>
            <a:noAutofit/>
          </a:bodyPr>
          <a:lstStyle/>
          <a:p>
            <a:r>
              <a:rPr lang="fr-FR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Trouver des concepts novateurs de financement</a:t>
            </a:r>
            <a:endParaRPr lang="fr-FR" sz="3200" b="0" cap="all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>
            <p:custDataLst>
              <p:tags r:id="rId3"/>
            </p:custDataLst>
          </p:nvPr>
        </p:nvSpPr>
        <p:spPr>
          <a:xfrm>
            <a:off x="179512" y="2060394"/>
            <a:ext cx="8784976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Ø"/>
            </a:pPr>
            <a:r>
              <a:rPr lang="fr-C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Encan en ligne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Plateforme </a:t>
            </a:r>
            <a:r>
              <a:rPr lang="fr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MaCause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CA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www.macause.com/eclipse/encan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C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Organisation de la vente aux enchères assurée par l’organisme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Frais fixes et non % sur le montant des ventes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Regroupement de plusieurs paroisses pour partager les frais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Vente de plusieurs items pour améliorer la rentabilité </a:t>
            </a:r>
          </a:p>
        </p:txBody>
      </p:sp>
    </p:spTree>
    <p:extLst>
      <p:ext uri="{BB962C8B-B14F-4D97-AF65-F5344CB8AC3E}">
        <p14:creationId xmlns:p14="http://schemas.microsoft.com/office/powerpoint/2010/main" val="1615316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ondDiapo ppt-_5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43"/>
            <a:ext cx="9144000" cy="6858000"/>
          </a:xfrm>
          <a:prstGeom prst="rect">
            <a:avLst/>
          </a:prstGeom>
        </p:spPr>
      </p:pic>
      <p:sp>
        <p:nvSpPr>
          <p:cNvPr id="6" name="Titre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373936" y="212766"/>
            <a:ext cx="5588000" cy="1079500"/>
          </a:xfrm>
        </p:spPr>
        <p:txBody>
          <a:bodyPr>
            <a:noAutofit/>
          </a:bodyPr>
          <a:lstStyle/>
          <a:p>
            <a:r>
              <a:rPr lang="fr-FR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Trouver des concepts novateurs de financement</a:t>
            </a:r>
            <a:endParaRPr lang="fr-FR" sz="3200" b="0" cap="all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>
            <p:custDataLst>
              <p:tags r:id="rId3"/>
            </p:custDataLst>
          </p:nvPr>
        </p:nvSpPr>
        <p:spPr>
          <a:xfrm>
            <a:off x="179512" y="2060394"/>
            <a:ext cx="878497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Ø"/>
            </a:pPr>
            <a:r>
              <a:rPr lang="fr-C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Encan en présentiel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Organisé par la Fondation Gilles Daoust </a:t>
            </a: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https://fondationgillesdaoust.com/fondation-gilles-daoust/</a:t>
            </a:r>
            <a:endParaRPr lang="fr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Ventes d’œuvres d’art d’une certaine valeur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Organisation de la vente aux enchères assurée par la fondation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Partage du montant des ventes avec la fondation</a:t>
            </a:r>
          </a:p>
        </p:txBody>
      </p:sp>
    </p:spTree>
    <p:extLst>
      <p:ext uri="{BB962C8B-B14F-4D97-AF65-F5344CB8AC3E}">
        <p14:creationId xmlns:p14="http://schemas.microsoft.com/office/powerpoint/2010/main" val="3089793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ondDiapo ppt-_5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" y="15806"/>
            <a:ext cx="9144000" cy="6858000"/>
          </a:xfrm>
          <a:prstGeom prst="rect">
            <a:avLst/>
          </a:prstGeom>
        </p:spPr>
      </p:pic>
      <p:sp>
        <p:nvSpPr>
          <p:cNvPr id="6" name="Titre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373936" y="212766"/>
            <a:ext cx="5588000" cy="1079500"/>
          </a:xfrm>
        </p:spPr>
        <p:txBody>
          <a:bodyPr>
            <a:noAutofit/>
          </a:bodyPr>
          <a:lstStyle/>
          <a:p>
            <a:r>
              <a:rPr lang="fr-FR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Trouver des concepts novateurs de financement</a:t>
            </a:r>
            <a:endParaRPr lang="fr-FR" sz="3200" b="0" cap="all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>
            <p:custDataLst>
              <p:tags r:id="rId3"/>
            </p:custDataLst>
          </p:nvPr>
        </p:nvSpPr>
        <p:spPr>
          <a:xfrm>
            <a:off x="863080" y="2492896"/>
            <a:ext cx="828092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Ø"/>
            </a:pPr>
            <a:r>
              <a:rPr lang="fr-C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Tirage moitié-moitié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Moitié des sommes amassées récoltée par le gagnant, l’autre moitié pour la paroisse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Demande de licence à la Régie des Alcools, des Courses et des Jeux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 d’investissement financier.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Bénévoles pour la vente des billets </a:t>
            </a:r>
            <a:endParaRPr lang="fr-CA" sz="2400" u="sng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926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ondDiapo ppt-_5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1" y="-6479"/>
            <a:ext cx="9144000" cy="6858000"/>
          </a:xfrm>
          <a:prstGeom prst="rect">
            <a:avLst/>
          </a:prstGeom>
        </p:spPr>
      </p:pic>
      <p:sp>
        <p:nvSpPr>
          <p:cNvPr id="6" name="Titre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373936" y="212766"/>
            <a:ext cx="5588000" cy="1079500"/>
          </a:xfrm>
        </p:spPr>
        <p:txBody>
          <a:bodyPr>
            <a:noAutofit/>
          </a:bodyPr>
          <a:lstStyle/>
          <a:p>
            <a:r>
              <a:rPr lang="fr-FR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Trouver des concepts novateurs de financement</a:t>
            </a:r>
            <a:endParaRPr lang="fr-FR" sz="3200" b="0" cap="all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>
            <p:custDataLst>
              <p:tags r:id="rId3"/>
            </p:custDataLst>
          </p:nvPr>
        </p:nvSpPr>
        <p:spPr>
          <a:xfrm>
            <a:off x="863080" y="2492896"/>
            <a:ext cx="828092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Ø"/>
            </a:pPr>
            <a:r>
              <a:rPr lang="fr-C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Bingo récréatif en </a:t>
            </a: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présentiel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Possible en respectant les consignes sanitaires COVID 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Matériel : boulier et cartes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Droits payables à la Régie des Alcools, des Courses et des Jeux </a:t>
            </a:r>
            <a:r>
              <a:rPr lang="fr-CA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CA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507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ondDiapo ppt-_5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1" y="-284394"/>
            <a:ext cx="9144000" cy="7142394"/>
          </a:xfrm>
          <a:prstGeom prst="rect">
            <a:avLst/>
          </a:prstGeom>
        </p:spPr>
      </p:pic>
      <p:sp>
        <p:nvSpPr>
          <p:cNvPr id="6" name="Titre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373936" y="212766"/>
            <a:ext cx="5588000" cy="1079500"/>
          </a:xfrm>
        </p:spPr>
        <p:txBody>
          <a:bodyPr>
            <a:noAutofit/>
          </a:bodyPr>
          <a:lstStyle/>
          <a:p>
            <a:r>
              <a:rPr lang="fr-FR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Trouver des concepts novateurs de financement</a:t>
            </a:r>
            <a:endParaRPr lang="fr-FR" sz="3200" b="0" cap="all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>
            <p:custDataLst>
              <p:tags r:id="rId3"/>
            </p:custDataLst>
          </p:nvPr>
        </p:nvSpPr>
        <p:spPr>
          <a:xfrm>
            <a:off x="430549" y="2032235"/>
            <a:ext cx="828092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Ø"/>
            </a:pPr>
            <a:r>
              <a:rPr lang="fr-C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Bingo récréatif virtu</a:t>
            </a: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Démonstration de </a:t>
            </a:r>
            <a:r>
              <a:rPr lang="fr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Bingomaker</a:t>
            </a: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https://youtu.be/RAu6bPI9xIU</a:t>
            </a:r>
            <a:endParaRPr lang="fr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Vente des cartes imprimées au préalable (20$ pour 500 cartes personnalisées)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Vente des cartes à l’avance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Utilisation d’une plateforme telle que Zoom ou Teams pour interaction entre les joueurs et l’animateur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Droits payables à la Régie des Alcools, des Courses et des Jeux </a:t>
            </a:r>
            <a:r>
              <a:rPr lang="fr-CA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endParaRPr lang="fr-CA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489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ondDiapo ppt-_5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re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373936" y="212766"/>
            <a:ext cx="5588000" cy="1079500"/>
          </a:xfrm>
        </p:spPr>
        <p:txBody>
          <a:bodyPr>
            <a:noAutofit/>
          </a:bodyPr>
          <a:lstStyle/>
          <a:p>
            <a:r>
              <a:rPr lang="fr-FR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Trouver des concepts novateurs de financement</a:t>
            </a:r>
            <a:endParaRPr lang="fr-FR" sz="3200" b="0" cap="all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>
            <p:custDataLst>
              <p:tags r:id="rId3"/>
            </p:custDataLst>
          </p:nvPr>
        </p:nvSpPr>
        <p:spPr>
          <a:xfrm>
            <a:off x="755576" y="2492896"/>
            <a:ext cx="828092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Ø"/>
            </a:pPr>
            <a:r>
              <a:rPr lang="fr-C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Dégustation de produits du terroir</a:t>
            </a:r>
            <a:endParaRPr lang="fr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Formation à la dégustation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Activité convoitée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 de déplacement des personnes installées dans la salle (respect des consignes sanitaires / Santé publique)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Cidre, vin, fromage, </a:t>
            </a:r>
            <a:r>
              <a:rPr lang="fr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endParaRPr lang="fr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1841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ondDiapo ppt-_5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6"/>
            <a:ext cx="9144000" cy="6858000"/>
          </a:xfrm>
          <a:prstGeom prst="rect">
            <a:avLst/>
          </a:prstGeom>
        </p:spPr>
      </p:pic>
      <p:sp>
        <p:nvSpPr>
          <p:cNvPr id="6" name="Titre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373936" y="212766"/>
            <a:ext cx="5588000" cy="1079500"/>
          </a:xfrm>
        </p:spPr>
        <p:txBody>
          <a:bodyPr>
            <a:noAutofit/>
          </a:bodyPr>
          <a:lstStyle/>
          <a:p>
            <a:r>
              <a:rPr lang="fr-FR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Trouver des concepts novateurs de financement</a:t>
            </a:r>
            <a:endParaRPr lang="fr-FR" sz="3200" b="0" cap="all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>
            <p:custDataLst>
              <p:tags r:id="rId3"/>
            </p:custDataLst>
          </p:nvPr>
        </p:nvSpPr>
        <p:spPr>
          <a:xfrm>
            <a:off x="755576" y="2492896"/>
            <a:ext cx="828092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Ø"/>
            </a:pPr>
            <a:r>
              <a:rPr lang="fr-CA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Marchethon</a:t>
            </a:r>
            <a:r>
              <a:rPr lang="fr-C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CA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Tricothon</a:t>
            </a:r>
            <a:r>
              <a:rPr lang="fr-C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CA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Bercethon</a:t>
            </a:r>
            <a:endParaRPr lang="fr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Participants trouvent un maximum de parrains et marraines dans leur entourage et par les réseaux sociaux pour financer l’activité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 : 2$/km parcouru, 1$/carré tricoté ou 1$/minute de berce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Projet adapté aux talents des paroissiens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Créativité et imagination sont les bienvenues!</a:t>
            </a:r>
          </a:p>
        </p:txBody>
      </p:sp>
    </p:spTree>
    <p:extLst>
      <p:ext uri="{BB962C8B-B14F-4D97-AF65-F5344CB8AC3E}">
        <p14:creationId xmlns:p14="http://schemas.microsoft.com/office/powerpoint/2010/main" val="581038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ondDiapo ppt-_5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re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373936" y="212766"/>
            <a:ext cx="5588000" cy="1079500"/>
          </a:xfrm>
        </p:spPr>
        <p:txBody>
          <a:bodyPr>
            <a:noAutofit/>
          </a:bodyPr>
          <a:lstStyle/>
          <a:p>
            <a:r>
              <a:rPr lang="fr-FR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Trouver des concepts novateurs de financement</a:t>
            </a:r>
            <a:endParaRPr lang="fr-FR" sz="3200" b="0" cap="all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>
            <p:custDataLst>
              <p:tags r:id="rId3"/>
            </p:custDataLst>
          </p:nvPr>
        </p:nvSpPr>
        <p:spPr>
          <a:xfrm>
            <a:off x="755576" y="2492896"/>
            <a:ext cx="828092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Ø"/>
            </a:pPr>
            <a:r>
              <a:rPr lang="fr-C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Expo-vente d’œuvres d’artistes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Pourcentage des ventes remis à la paroisse (à déterminer)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Mise en valeur des talents des habitants de la localité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endParaRPr lang="fr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9190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ondDiapo ppt-_5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re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373936" y="212766"/>
            <a:ext cx="5588000" cy="1079500"/>
          </a:xfrm>
        </p:spPr>
        <p:txBody>
          <a:bodyPr>
            <a:noAutofit/>
          </a:bodyPr>
          <a:lstStyle/>
          <a:p>
            <a:r>
              <a:rPr lang="fr-FR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Trouver des concepts novateurs de financement</a:t>
            </a:r>
            <a:endParaRPr lang="fr-FR" sz="3200" b="0" cap="all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>
            <p:custDataLst>
              <p:tags r:id="rId3"/>
            </p:custDataLst>
          </p:nvPr>
        </p:nvSpPr>
        <p:spPr>
          <a:xfrm>
            <a:off x="755576" y="2492896"/>
            <a:ext cx="828092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Ø"/>
            </a:pPr>
            <a:r>
              <a:rPr lang="fr-C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Église proposée comme lieu de tournage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Candidature à la BCTQ (Bureau du Cinéma et de la Télévision du Québec)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http://www.bctq.ca/lieux-de-tournage/ajouter-des-lieux-de-tournage/</a:t>
            </a:r>
            <a:endParaRPr lang="fr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Photos pour mettre le lieu </a:t>
            </a:r>
            <a:r>
              <a:rPr lang="fr-CA" sz="2400">
                <a:latin typeface="Times New Roman" panose="02020603050405020304" pitchFamily="18" charset="0"/>
                <a:cs typeface="Times New Roman" panose="02020603050405020304" pitchFamily="18" charset="0"/>
              </a:rPr>
              <a:t>et l’environnement en </a:t>
            </a: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valeur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 d’investissement financier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Protocole mis en place par le service des communications du diocèse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endParaRPr lang="fr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574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ondDiapo ppt-_5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5" y="0"/>
            <a:ext cx="9144000" cy="6858000"/>
          </a:xfrm>
          <a:prstGeom prst="rect">
            <a:avLst/>
          </a:prstGeom>
        </p:spPr>
      </p:pic>
      <p:sp>
        <p:nvSpPr>
          <p:cNvPr id="7" name="Titre 13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1024479" y="2456713"/>
            <a:ext cx="5477608" cy="65490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  <a:spcAft>
                <a:spcPts val="600"/>
              </a:spcAft>
            </a:pPr>
            <a:endParaRPr lang="fr-FR" sz="3200" dirty="0">
              <a:solidFill>
                <a:srgbClr val="601B7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64824C67-BD44-4B18-9559-6E9D45ECA3C3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331640" y="116633"/>
            <a:ext cx="7461580" cy="14401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fr-FR" sz="3200" cap="none" dirty="0">
                <a:solidFill>
                  <a:srgbClr val="5D98D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fr-FR" sz="3200" b="0" cap="none" dirty="0">
                <a:solidFill>
                  <a:srgbClr val="5D98D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Déroulement de la formation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0E9A036-7C57-40D6-A42B-A8891EA7E127}"/>
              </a:ext>
            </a:extLst>
          </p:cNvPr>
          <p:cNvSpPr txBox="1"/>
          <p:nvPr/>
        </p:nvSpPr>
        <p:spPr>
          <a:xfrm>
            <a:off x="539552" y="2060575"/>
            <a:ext cx="8352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601B77"/>
              </a:buClr>
              <a:buFont typeface="Wingdings"/>
              <a:buChar char="Ø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Constat de la capacité et de la possibilité des paroissiens de donner </a:t>
            </a:r>
          </a:p>
          <a:p>
            <a:pPr marL="1714500" lvl="3" indent="-342900"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Avant le confinement</a:t>
            </a:r>
          </a:p>
          <a:p>
            <a:pPr marL="1714500" lvl="3" indent="-342900"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Pendant le confinement</a:t>
            </a:r>
          </a:p>
          <a:p>
            <a:pPr marL="1714500" lvl="3" indent="-342900"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Aujourd’hui</a:t>
            </a:r>
          </a:p>
          <a:p>
            <a:pPr lvl="3">
              <a:buClr>
                <a:srgbClr val="601B77"/>
              </a:buClr>
            </a:pPr>
            <a:endParaRPr lang="fr-CA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>
              <a:buClr>
                <a:srgbClr val="601B77"/>
              </a:buClr>
              <a:buFont typeface="Wingdings" panose="05000000000000000000" pitchFamily="2" charset="2"/>
              <a:buChar char="Ø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Impact du confinement et de la pandémie sur les activités de financement</a:t>
            </a:r>
          </a:p>
          <a:p>
            <a:pPr marL="342900" indent="-342900">
              <a:buClr>
                <a:srgbClr val="601B77"/>
              </a:buClr>
              <a:buFont typeface="Wingdings" panose="05000000000000000000" pitchFamily="2" charset="2"/>
              <a:buChar char="Ø"/>
            </a:pPr>
            <a:endParaRPr lang="fr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601B77"/>
              </a:buClr>
              <a:buFont typeface="Wingdings" panose="05000000000000000000" pitchFamily="2" charset="2"/>
              <a:buChar char="Ø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Présentation de concepts novateurs de financement</a:t>
            </a:r>
          </a:p>
          <a:p>
            <a:pPr lvl="3">
              <a:buClr>
                <a:srgbClr val="601B77"/>
              </a:buClr>
            </a:pPr>
            <a:endParaRPr lang="fr-CA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	    </a:t>
            </a:r>
            <a:endParaRPr lang="fr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0457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ondDiapo ppt-_5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1" y="-1543"/>
            <a:ext cx="9144000" cy="6858000"/>
          </a:xfrm>
          <a:prstGeom prst="rect">
            <a:avLst/>
          </a:prstGeom>
        </p:spPr>
      </p:pic>
      <p:sp>
        <p:nvSpPr>
          <p:cNvPr id="6" name="Titre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373936" y="-170780"/>
            <a:ext cx="5588000" cy="1079500"/>
          </a:xfrm>
        </p:spPr>
        <p:txBody>
          <a:bodyPr>
            <a:noAutofit/>
          </a:bodyPr>
          <a:lstStyle/>
          <a:p>
            <a:r>
              <a:rPr lang="fr-FR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Trouver des concepts novateurs de financement</a:t>
            </a:r>
            <a:endParaRPr lang="fr-FR" sz="3200" b="0" cap="all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>
            <p:custDataLst>
              <p:tags r:id="rId3"/>
            </p:custDataLst>
          </p:nvPr>
        </p:nvSpPr>
        <p:spPr>
          <a:xfrm>
            <a:off x="539552" y="1051044"/>
            <a:ext cx="8496944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Ø"/>
            </a:pPr>
            <a:r>
              <a:rPr lang="fr-CA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Fundscrip</a:t>
            </a:r>
            <a:r>
              <a:rPr lang="fr-C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fr-CA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scrip</a:t>
            </a:r>
            <a:r>
              <a:rPr lang="fr-C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monnaie virtuelle)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Achats payés avec des cartes cadeaux achetées à l’avance. Pourcentage des cartes versé à la paroisse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Vidéo explicative : </a:t>
            </a:r>
            <a:r>
              <a:rPr lang="fr-CA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https://www.youtube.com/watch?v=SJCcpTXfORA</a:t>
            </a:r>
            <a:endParaRPr lang="fr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 de frais pour la paroisse. À la charge des participants (frais de 1,9% si paiement par carte de crédit et frais d’envoi des cartes)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Charge de travail pour la mise en place, le lancement et la promotion du programme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Gestion des opérations et du service à la clientèle pris en charge par </a:t>
            </a:r>
            <a:r>
              <a:rPr lang="fr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Fundscrip</a:t>
            </a: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Gains reçus 2 fois par an, sans frais.</a:t>
            </a:r>
          </a:p>
        </p:txBody>
      </p:sp>
    </p:spTree>
    <p:extLst>
      <p:ext uri="{BB962C8B-B14F-4D97-AF65-F5344CB8AC3E}">
        <p14:creationId xmlns:p14="http://schemas.microsoft.com/office/powerpoint/2010/main" val="27360948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ondDiapo ppt-_5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1" y="0"/>
            <a:ext cx="9144000" cy="6858000"/>
          </a:xfrm>
          <a:prstGeom prst="rect">
            <a:avLst/>
          </a:prstGeom>
        </p:spPr>
      </p:pic>
      <p:sp>
        <p:nvSpPr>
          <p:cNvPr id="6" name="Titre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373936" y="-170780"/>
            <a:ext cx="5588000" cy="1079500"/>
          </a:xfrm>
        </p:spPr>
        <p:txBody>
          <a:bodyPr>
            <a:noAutofit/>
          </a:bodyPr>
          <a:lstStyle/>
          <a:p>
            <a:r>
              <a:rPr lang="fr-FR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Trouver des concepts novateurs de financement</a:t>
            </a:r>
            <a:endParaRPr lang="fr-FR" sz="3200" b="0" cap="all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>
            <p:custDataLst>
              <p:tags r:id="rId3"/>
            </p:custDataLst>
          </p:nvPr>
        </p:nvSpPr>
        <p:spPr>
          <a:xfrm>
            <a:off x="178521" y="1988840"/>
            <a:ext cx="896448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Ø"/>
            </a:pPr>
            <a:r>
              <a:rPr lang="fr-C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Socio financement ou financement participatif (crowdfunding)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Outil de collecte de fonds fonctionnant sur une plateforme Internet. Permet à un ensemble de contributeurs de choisir collectivement et de financer directement, de manière traçable, des projets identifiés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Vidéo explicative du financement participatif de type « Tout ou rien » : </a:t>
            </a: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https://laruchequebec.com/fr/a-propos/fonctionnement</a:t>
            </a:r>
            <a:endParaRPr lang="fr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9471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ondDiapo ppt-_5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1" y="0"/>
            <a:ext cx="9144000" cy="6858000"/>
          </a:xfrm>
          <a:prstGeom prst="rect">
            <a:avLst/>
          </a:prstGeom>
        </p:spPr>
      </p:pic>
      <p:sp>
        <p:nvSpPr>
          <p:cNvPr id="6" name="Titre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373936" y="-170780"/>
            <a:ext cx="5588000" cy="1079500"/>
          </a:xfrm>
        </p:spPr>
        <p:txBody>
          <a:bodyPr>
            <a:noAutofit/>
          </a:bodyPr>
          <a:lstStyle/>
          <a:p>
            <a:r>
              <a:rPr lang="fr-FR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Trouver des concepts novateurs de financement</a:t>
            </a:r>
            <a:endParaRPr lang="fr-FR" sz="3200" b="0" cap="all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>
            <p:custDataLst>
              <p:tags r:id="rId3"/>
            </p:custDataLst>
          </p:nvPr>
        </p:nvSpPr>
        <p:spPr>
          <a:xfrm>
            <a:off x="323528" y="2344477"/>
            <a:ext cx="896470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Ø"/>
            </a:pPr>
            <a:r>
              <a:rPr lang="fr-C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Avantages et inconvénients du financement participatif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Transactions mettant en relation des personnes physiques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Moyen de favoriser l’entraide, l’aspect communautaire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Moyen de communiquer tout en recueillant des fonds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 élevée de certaines plateformes (4 à 10%)</a:t>
            </a:r>
          </a:p>
        </p:txBody>
      </p:sp>
    </p:spTree>
    <p:extLst>
      <p:ext uri="{BB962C8B-B14F-4D97-AF65-F5344CB8AC3E}">
        <p14:creationId xmlns:p14="http://schemas.microsoft.com/office/powerpoint/2010/main" val="23423784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ondDiapo ppt-_5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1" y="0"/>
            <a:ext cx="9144000" cy="6858000"/>
          </a:xfrm>
          <a:prstGeom prst="rect">
            <a:avLst/>
          </a:prstGeom>
        </p:spPr>
      </p:pic>
      <p:sp>
        <p:nvSpPr>
          <p:cNvPr id="6" name="Titre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373936" y="-170780"/>
            <a:ext cx="5588000" cy="1079500"/>
          </a:xfrm>
        </p:spPr>
        <p:txBody>
          <a:bodyPr>
            <a:noAutofit/>
          </a:bodyPr>
          <a:lstStyle/>
          <a:p>
            <a:r>
              <a:rPr lang="fr-FR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Trouver des concepts novateurs de financement</a:t>
            </a:r>
            <a:endParaRPr lang="fr-FR" sz="3200" b="0" cap="all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>
            <p:custDataLst>
              <p:tags r:id="rId3"/>
            </p:custDataLst>
          </p:nvPr>
        </p:nvSpPr>
        <p:spPr>
          <a:xfrm>
            <a:off x="179512" y="1700808"/>
            <a:ext cx="8964488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Ø"/>
            </a:pPr>
            <a:r>
              <a:rPr lang="fr-C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Critères pour favoriser la réussite du projet de sociofinancement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Proposition de projets concrets, précis, mesurables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Collecte sur une courte durée : 30 à 50 jours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Budget maximum : 10 000 $ (si les besoins sont plus importants, faire des tranches)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Thèmes : patrimoine, pour les jeunes, pour les personnes malades et/ou handicapées. Ex : réfection de toit, nouveau chemin de croix, achat d’un minibus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Vidéo attrayante sur </a:t>
            </a:r>
            <a:r>
              <a:rPr lang="fr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Youtube</a:t>
            </a: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ou </a:t>
            </a:r>
            <a:r>
              <a:rPr lang="fr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Viméo</a:t>
            </a:r>
            <a:endParaRPr lang="fr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5720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ondDiapo ppt-_5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2"/>
            <a:ext cx="9144000" cy="6858000"/>
          </a:xfrm>
          <a:prstGeom prst="rect">
            <a:avLst/>
          </a:prstGeom>
        </p:spPr>
      </p:pic>
      <p:sp>
        <p:nvSpPr>
          <p:cNvPr id="6" name="Titre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373936" y="-170780"/>
            <a:ext cx="5588000" cy="1079500"/>
          </a:xfrm>
        </p:spPr>
        <p:txBody>
          <a:bodyPr>
            <a:noAutofit/>
          </a:bodyPr>
          <a:lstStyle/>
          <a:p>
            <a:r>
              <a:rPr lang="fr-FR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Trouver des concepts novateurs de financement</a:t>
            </a:r>
            <a:endParaRPr lang="fr-FR" sz="3200" b="0" cap="all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>
            <p:custDataLst>
              <p:tags r:id="rId3"/>
            </p:custDataLst>
          </p:nvPr>
        </p:nvSpPr>
        <p:spPr>
          <a:xfrm>
            <a:off x="170765" y="2132856"/>
            <a:ext cx="896448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Ø"/>
            </a:pPr>
            <a:r>
              <a:rPr lang="fr-C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Noms de plateformes de financement participatif 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Kickstarter (Canada)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Indiegogo</a:t>
            </a: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(Canada)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Ulule (Europe et Québec)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Ruche (Québec). Ex : </a:t>
            </a: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https://youtu.be/ihbV8ZsGKqE</a:t>
            </a:r>
            <a:endParaRPr lang="fr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Credofunding</a:t>
            </a: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(chrétien). Ex :</a:t>
            </a:r>
          </a:p>
          <a:p>
            <a:pPr marL="1714500" lvl="3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Arial" panose="020B0604020202020204" pitchFamily="34" charset="0"/>
              <a:buChar char="•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https://www.credofunding.fr/fr/mooc-de-la-messe</a:t>
            </a:r>
            <a:endParaRPr lang="fr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0" lvl="3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Arial" panose="020B0604020202020204" pitchFamily="34" charset="0"/>
              <a:buChar char="•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https://www.credofunding.fr/fr/minibus26</a:t>
            </a:r>
            <a:endParaRPr lang="fr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</a:pPr>
            <a:endParaRPr lang="fr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5117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ondDiapo ppt-_5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67" y="0"/>
            <a:ext cx="9144000" cy="6858000"/>
          </a:xfrm>
          <a:prstGeom prst="rect">
            <a:avLst/>
          </a:prstGeom>
        </p:spPr>
      </p:pic>
      <p:sp>
        <p:nvSpPr>
          <p:cNvPr id="6" name="Titre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373936" y="-170780"/>
            <a:ext cx="5588000" cy="1079500"/>
          </a:xfrm>
        </p:spPr>
        <p:txBody>
          <a:bodyPr>
            <a:noAutofit/>
          </a:bodyPr>
          <a:lstStyle/>
          <a:p>
            <a:r>
              <a:rPr lang="fr-FR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Trouver des concepts novateurs de financement</a:t>
            </a:r>
            <a:endParaRPr lang="fr-FR" sz="3200" b="0" cap="all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>
            <p:custDataLst>
              <p:tags r:id="rId3"/>
            </p:custDataLst>
          </p:nvPr>
        </p:nvSpPr>
        <p:spPr>
          <a:xfrm>
            <a:off x="179511" y="1700808"/>
            <a:ext cx="897367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Ø"/>
            </a:pPr>
            <a:r>
              <a:rPr lang="fr-C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Mouvement Mardi je donne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Chaque année après le Vendredi fou et le Cyberlundi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Prochaine journée mondiale de la générosité :1</a:t>
            </a:r>
            <a:r>
              <a:rPr lang="fr-CA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décembre 2020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Sollicitation de dons en argent et en bénévolat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Collaboration avec une entreprise partenaire pour le jumelage de dons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Création d’une vidéo courte et inspirante 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Couverture médiatique gratuite (adhésion gratuite)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Vidéo explicative : </a:t>
            </a: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https://givingtuesday.ca/fr</a:t>
            </a:r>
            <a:endParaRPr lang="fr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</a:pPr>
            <a:endParaRPr lang="fr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endParaRPr lang="fr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5622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 descr="Diapo Powerpoint-03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60" y="0"/>
            <a:ext cx="9144000" cy="6858000"/>
          </a:xfrm>
          <a:prstGeom prst="rect">
            <a:avLst/>
          </a:prstGeom>
        </p:spPr>
      </p:pic>
      <p:sp>
        <p:nvSpPr>
          <p:cNvPr id="14" name="Titre 1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691680" y="2708920"/>
            <a:ext cx="6768752" cy="1944216"/>
          </a:xfrm>
        </p:spPr>
        <p:txBody>
          <a:bodyPr>
            <a:normAutofit fontScale="90000"/>
          </a:bodyPr>
          <a:lstStyle/>
          <a:p>
            <a:br>
              <a:rPr lang="fr-FR" sz="3600" i="1" dirty="0">
                <a:solidFill>
                  <a:srgbClr val="5D98D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3600" i="1" dirty="0">
                <a:solidFill>
                  <a:srgbClr val="5D98D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3600" i="1" dirty="0">
                <a:solidFill>
                  <a:srgbClr val="5D98D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700" i="1" dirty="0">
                <a:solidFill>
                  <a:srgbClr val="F39907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Merci pour votre attention!</a:t>
            </a:r>
            <a:br>
              <a:rPr lang="fr-FR" sz="2700" i="1" dirty="0">
                <a:solidFill>
                  <a:srgbClr val="F39907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2700" i="1" dirty="0">
                <a:solidFill>
                  <a:srgbClr val="F39907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700" i="1" dirty="0">
                <a:solidFill>
                  <a:srgbClr val="F39907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Formations complémentaires offertes : </a:t>
            </a:r>
            <a:br>
              <a:rPr lang="fr-FR" sz="2700" i="1" dirty="0">
                <a:solidFill>
                  <a:srgbClr val="5D98D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700" i="1" dirty="0">
                <a:solidFill>
                  <a:srgbClr val="601B77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Jeudi 29 octobre à 18h30 sur Zoom</a:t>
            </a:r>
            <a:br>
              <a:rPr lang="fr-FR" sz="2700" i="1" dirty="0">
                <a:solidFill>
                  <a:srgbClr val="601B77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700" i="1" dirty="0">
                <a:solidFill>
                  <a:srgbClr val="601B77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Mercredi </a:t>
            </a:r>
            <a:r>
              <a:rPr lang="fr-FR" sz="2700" i="1">
                <a:solidFill>
                  <a:srgbClr val="601B77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 novembre à </a:t>
            </a:r>
            <a:r>
              <a:rPr lang="fr-FR" sz="2700" i="1" dirty="0">
                <a:solidFill>
                  <a:srgbClr val="601B77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18h30 sur Zoom</a:t>
            </a:r>
            <a:br>
              <a:rPr lang="fr-FR" sz="2700" i="1" dirty="0">
                <a:solidFill>
                  <a:srgbClr val="601B77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2700" i="1" dirty="0">
                <a:solidFill>
                  <a:srgbClr val="601B77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700" i="1" dirty="0">
                <a:solidFill>
                  <a:srgbClr val="5D98D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 vous avez des questions ou </a:t>
            </a:r>
            <a:br>
              <a:rPr lang="fr-FR" sz="2700" i="1" dirty="0">
                <a:solidFill>
                  <a:srgbClr val="5D98D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700" i="1" dirty="0">
                <a:solidFill>
                  <a:srgbClr val="5D98D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pour vous inscrire à la formation</a:t>
            </a:r>
            <a:br>
              <a:rPr lang="fr-FR" sz="2700" i="1" dirty="0">
                <a:solidFill>
                  <a:srgbClr val="5D98D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700" i="1" dirty="0">
                <a:solidFill>
                  <a:srgbClr val="5D98D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veuillez me contacter!</a:t>
            </a:r>
            <a:br>
              <a:rPr lang="fr-FR" sz="2700" i="1" dirty="0">
                <a:solidFill>
                  <a:srgbClr val="5D98D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2700" i="1" dirty="0">
                <a:solidFill>
                  <a:srgbClr val="5D98D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700" i="1" dirty="0">
                <a:solidFill>
                  <a:srgbClr val="5D98D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Anne-Séverine Guitard</a:t>
            </a:r>
            <a:br>
              <a:rPr lang="fr-FR" sz="2700" i="1" dirty="0">
                <a:solidFill>
                  <a:srgbClr val="5D98D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700" i="1" dirty="0">
                <a:solidFill>
                  <a:srgbClr val="5D98D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819 563-9934, poste 410</a:t>
            </a:r>
            <a:br>
              <a:rPr lang="fr-FR" sz="2700" i="1" dirty="0">
                <a:solidFill>
                  <a:srgbClr val="5D98D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700" i="1" dirty="0">
                <a:solidFill>
                  <a:srgbClr val="5D98D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asguitard@diocesedesherbrooke.org</a:t>
            </a:r>
            <a:br>
              <a:rPr lang="fr-FR" sz="2700" i="1" dirty="0">
                <a:solidFill>
                  <a:srgbClr val="5D98D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700" i="1" dirty="0">
                <a:solidFill>
                  <a:srgbClr val="601B77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Soutien aux ressources pastorales</a:t>
            </a:r>
            <a:br>
              <a:rPr lang="fr-FR" sz="2700" i="1" dirty="0">
                <a:solidFill>
                  <a:srgbClr val="601B77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2700" i="1" dirty="0">
                <a:solidFill>
                  <a:srgbClr val="F39907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2700" cap="all" dirty="0">
                <a:solidFill>
                  <a:srgbClr val="F39907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3000" cap="all" dirty="0">
                <a:solidFill>
                  <a:srgbClr val="F39907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fr-FR" sz="3000" cap="all" dirty="0">
              <a:solidFill>
                <a:srgbClr val="F39907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1733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ondDiapo ppt-_5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5" y="0"/>
            <a:ext cx="9144000" cy="6858000"/>
          </a:xfrm>
          <a:prstGeom prst="rect">
            <a:avLst/>
          </a:prstGeom>
        </p:spPr>
      </p:pic>
      <p:sp>
        <p:nvSpPr>
          <p:cNvPr id="7" name="Titre 13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1024479" y="2456713"/>
            <a:ext cx="5477608" cy="65490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  <a:spcAft>
                <a:spcPts val="600"/>
              </a:spcAft>
            </a:pPr>
            <a:endParaRPr lang="fr-FR" sz="3200" dirty="0">
              <a:solidFill>
                <a:srgbClr val="601B7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64824C67-BD44-4B18-9559-6E9D45ECA3C3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331640" y="116633"/>
            <a:ext cx="7461580" cy="14401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fr-FR" sz="3200" cap="none" dirty="0">
                <a:solidFill>
                  <a:srgbClr val="5D98D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fr-FR" sz="3200" b="0" cap="none" dirty="0">
                <a:solidFill>
                  <a:srgbClr val="5D98D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Constat avant le confinement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0E9A036-7C57-40D6-A42B-A8891EA7E127}"/>
              </a:ext>
            </a:extLst>
          </p:cNvPr>
          <p:cNvSpPr txBox="1"/>
          <p:nvPr/>
        </p:nvSpPr>
        <p:spPr>
          <a:xfrm>
            <a:off x="539552" y="2060575"/>
            <a:ext cx="8352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601B77"/>
              </a:buClr>
              <a:buFont typeface="Wingdings"/>
              <a:buChar char="Ø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population catholique est caractérisée comme suit :</a:t>
            </a:r>
          </a:p>
          <a:p>
            <a:endParaRPr lang="fr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0" lvl="3" indent="-342900"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Plus âgée</a:t>
            </a:r>
          </a:p>
          <a:p>
            <a:pPr marL="1714500" lvl="3" indent="-342900"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Moins nombreuse</a:t>
            </a:r>
          </a:p>
          <a:p>
            <a:pPr marL="1714500" lvl="3" indent="-342900"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Davantage de jeunes personnes donnent peu ou pas</a:t>
            </a:r>
          </a:p>
          <a:p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	    </a:t>
            </a:r>
            <a:endParaRPr lang="fr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945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ondDiapo ppt-_5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5" y="0"/>
            <a:ext cx="9144000" cy="6858000"/>
          </a:xfrm>
          <a:prstGeom prst="rect">
            <a:avLst/>
          </a:prstGeom>
        </p:spPr>
      </p:pic>
      <p:sp>
        <p:nvSpPr>
          <p:cNvPr id="7" name="Titre 13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1024479" y="2456713"/>
            <a:ext cx="5477608" cy="65490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  <a:spcAft>
                <a:spcPts val="600"/>
              </a:spcAft>
            </a:pPr>
            <a:endParaRPr lang="fr-FR" sz="3200" dirty="0">
              <a:solidFill>
                <a:srgbClr val="601B7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64824C67-BD44-4B18-9559-6E9D45ECA3C3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331640" y="116633"/>
            <a:ext cx="7461580" cy="151216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fr-FR" sz="3200" dirty="0">
                <a:solidFill>
                  <a:srgbClr val="5D98D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fr-FR" sz="3200" cap="none" dirty="0">
                <a:solidFill>
                  <a:srgbClr val="5D98D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0" cap="none" dirty="0">
                <a:solidFill>
                  <a:srgbClr val="5D98D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Constat pendant le confinement</a:t>
            </a:r>
            <a:endParaRPr lang="fr-FR" sz="3200" b="0" dirty="0">
              <a:solidFill>
                <a:srgbClr val="5D98D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0E9A036-7C57-40D6-A42B-A8891EA7E127}"/>
              </a:ext>
            </a:extLst>
          </p:cNvPr>
          <p:cNvSpPr txBox="1"/>
          <p:nvPr/>
        </p:nvSpPr>
        <p:spPr>
          <a:xfrm>
            <a:off x="395536" y="1916832"/>
            <a:ext cx="87484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C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601B77"/>
              </a:buClr>
              <a:buFont typeface="Wingdings" panose="05000000000000000000" pitchFamily="2" charset="2"/>
              <a:buChar char="Ø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Peu de revenus pour les paroisses : pas de quêtes, de messes dites, de funérailles, de mariages et d’autres services payants</a:t>
            </a:r>
            <a:b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	</a:t>
            </a:r>
            <a:endParaRPr lang="fr-CA" sz="2400" i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622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ondDiapo ppt-_5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re 13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1024479" y="2456713"/>
            <a:ext cx="5477608" cy="65490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  <a:spcAft>
                <a:spcPts val="600"/>
              </a:spcAft>
            </a:pPr>
            <a:endParaRPr lang="fr-FR" sz="3200" dirty="0">
              <a:solidFill>
                <a:srgbClr val="601B7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64824C67-BD44-4B18-9559-6E9D45ECA3C3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331640" y="116633"/>
            <a:ext cx="7461580" cy="151216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fr-FR" sz="3200" dirty="0">
                <a:solidFill>
                  <a:srgbClr val="5D98D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fr-FR" sz="3200" cap="none" dirty="0">
                <a:solidFill>
                  <a:srgbClr val="5D98D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0" cap="none" dirty="0">
                <a:solidFill>
                  <a:srgbClr val="5D98D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Constat aujourd’hui</a:t>
            </a:r>
            <a:endParaRPr lang="fr-FR" sz="3200" b="0" dirty="0">
              <a:solidFill>
                <a:srgbClr val="5D98D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138028F-DF8B-4FBF-B7AA-9A032D941431}"/>
              </a:ext>
            </a:extLst>
          </p:cNvPr>
          <p:cNvSpPr txBox="1"/>
          <p:nvPr/>
        </p:nvSpPr>
        <p:spPr>
          <a:xfrm>
            <a:off x="467544" y="1844824"/>
            <a:ext cx="849694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601B77"/>
              </a:buClr>
              <a:buFont typeface="Wingdings" panose="05000000000000000000" pitchFamily="2" charset="2"/>
              <a:buChar char="Ø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Pas de changement, ça peut être même pire!</a:t>
            </a:r>
          </a:p>
          <a:p>
            <a:endParaRPr lang="fr-CA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>
              <a:buClr>
                <a:srgbClr val="601B77"/>
              </a:buClr>
              <a:buFont typeface="Wingdings" panose="05000000000000000000" pitchFamily="2" charset="2"/>
              <a:buChar char="Ø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Globalement moins de dons des </a:t>
            </a:r>
            <a:r>
              <a:rPr lang="fr-CA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fréquentants</a:t>
            </a: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parce qu’ils sont moins nombreux à participer aux célébrations (réticence au	virus si la santé est fragile)</a:t>
            </a:r>
          </a:p>
          <a:p>
            <a:endParaRPr lang="fr-CA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endParaRPr lang="fr-CA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ctr"/>
            <a:endParaRPr lang="fr-CA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endParaRPr lang="fr-CA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95478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Diapo Powerpoint-03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440"/>
            <a:ext cx="9144000" cy="6858000"/>
          </a:xfrm>
          <a:prstGeom prst="rect">
            <a:avLst/>
          </a:prstGeom>
        </p:spPr>
      </p:pic>
      <p:sp>
        <p:nvSpPr>
          <p:cNvPr id="9" name="Espace réservé du contenu 14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1898649" y="1916832"/>
            <a:ext cx="6607175" cy="405693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70000"/>
              </a:lnSpc>
              <a:buFont typeface="+mj-lt"/>
              <a:buAutoNum type="arabicPeriod"/>
            </a:pPr>
            <a:endParaRPr lang="fr-FR" sz="1800" dirty="0">
              <a:solidFill>
                <a:schemeClr val="tx1">
                  <a:lumMod val="65000"/>
                  <a:lumOff val="35000"/>
                </a:schemeClr>
              </a:solidFill>
              <a:latin typeface="HelveticaNeue LightCond"/>
              <a:cs typeface="HelveticaNeue LightCond"/>
            </a:endParaRPr>
          </a:p>
        </p:txBody>
      </p:sp>
      <p:sp>
        <p:nvSpPr>
          <p:cNvPr id="10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547664" y="2348880"/>
            <a:ext cx="7128792" cy="28184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</a:t>
            </a:r>
            <a:r>
              <a:rPr lang="fr-CA" sz="3200" cap="none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onc :</a:t>
            </a:r>
          </a:p>
          <a:p>
            <a:pPr algn="ctr"/>
            <a:endParaRPr lang="fr-CA" sz="32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ctr"/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fr-CA" sz="3200" cap="none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écessité de solliciter des personnes hors Église, en périphérie!</a:t>
            </a:r>
          </a:p>
          <a:p>
            <a:pPr algn="ctr"/>
            <a:endParaRPr lang="fr-CA" sz="32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16397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ondDiapo ppt-_5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76" y="0"/>
            <a:ext cx="9144000" cy="6858000"/>
          </a:xfrm>
          <a:prstGeom prst="rect">
            <a:avLst/>
          </a:prstGeom>
        </p:spPr>
      </p:pic>
      <p:sp>
        <p:nvSpPr>
          <p:cNvPr id="6" name="Titre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373936" y="188640"/>
            <a:ext cx="5588000" cy="1079500"/>
          </a:xfrm>
        </p:spPr>
        <p:txBody>
          <a:bodyPr>
            <a:noAutofit/>
          </a:bodyPr>
          <a:lstStyle/>
          <a:p>
            <a:r>
              <a:rPr lang="fr-FR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Impacts de la pandémie et du confinement</a:t>
            </a:r>
            <a:endParaRPr lang="fr-FR" sz="3200" b="0" cap="all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>
            <p:custDataLst>
              <p:tags r:id="rId3"/>
            </p:custDataLst>
          </p:nvPr>
        </p:nvSpPr>
        <p:spPr>
          <a:xfrm>
            <a:off x="611560" y="2236366"/>
            <a:ext cx="8280920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Ø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Églises temporairement fermées</a:t>
            </a:r>
          </a:p>
          <a:p>
            <a:pPr marL="1257300" lvl="2" indent="-342900"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Revenus faibles ou inexistants</a:t>
            </a:r>
          </a:p>
          <a:p>
            <a:pPr lvl="2">
              <a:buClr>
                <a:srgbClr val="601B77"/>
              </a:buClr>
            </a:pPr>
            <a:endParaRPr lang="fr-CA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800100" lvl="1" indent="-342900">
              <a:buClr>
                <a:srgbClr val="601B77"/>
              </a:buClr>
              <a:buFont typeface="Wingdings" panose="05000000000000000000" pitchFamily="2" charset="2"/>
              <a:buChar char="Ø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Quêtes traditionnelles déconseillées par la Santé publique</a:t>
            </a:r>
          </a:p>
          <a:p>
            <a:pPr lvl="1">
              <a:buClr>
                <a:srgbClr val="601B77"/>
              </a:buClr>
            </a:pPr>
            <a:endParaRPr lang="fr-CA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800100" lvl="1" indent="-342900">
              <a:buClr>
                <a:srgbClr val="601B77"/>
              </a:buClr>
              <a:buFont typeface="Wingdings" panose="05000000000000000000" pitchFamily="2" charset="2"/>
              <a:buChar char="Ø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Campagnes de CVA remises</a:t>
            </a:r>
          </a:p>
          <a:p>
            <a:pPr lvl="1">
              <a:buClr>
                <a:srgbClr val="601B77"/>
              </a:buClr>
            </a:pPr>
            <a:endParaRPr lang="fr-CA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800100" lvl="1" indent="-342900">
              <a:buClr>
                <a:srgbClr val="601B77"/>
              </a:buClr>
              <a:buFont typeface="Wingdings" panose="05000000000000000000" pitchFamily="2" charset="2"/>
              <a:buChar char="Ø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Activités de financement annulées </a:t>
            </a:r>
          </a:p>
          <a:p>
            <a:pPr marL="1257300" lvl="2" indent="-342900"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Ex : repas cabane à sucre</a:t>
            </a:r>
            <a:endParaRPr lang="fr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642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ondDiapo ppt-_5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83" y="0"/>
            <a:ext cx="9144000" cy="6858000"/>
          </a:xfrm>
          <a:prstGeom prst="rect">
            <a:avLst/>
          </a:prstGeom>
        </p:spPr>
      </p:pic>
      <p:sp>
        <p:nvSpPr>
          <p:cNvPr id="6" name="Titre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373936" y="13295"/>
            <a:ext cx="5588000" cy="1079500"/>
          </a:xfrm>
        </p:spPr>
        <p:txBody>
          <a:bodyPr>
            <a:noAutofit/>
          </a:bodyPr>
          <a:lstStyle/>
          <a:p>
            <a:r>
              <a:rPr lang="fr-FR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Impacts de la pandémie et du confinement</a:t>
            </a:r>
            <a:endParaRPr lang="fr-FR" sz="3200" b="0" cap="all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>
            <p:custDataLst>
              <p:tags r:id="rId3"/>
            </p:custDataLst>
          </p:nvPr>
        </p:nvSpPr>
        <p:spPr>
          <a:xfrm>
            <a:off x="683568" y="2204864"/>
            <a:ext cx="828092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Ø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Incertitude par rapport à l’avenir 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Ø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Fragilité économique de certaines personnes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Réticence à donner $$$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Ø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Revenus de personnes en baisse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601B77"/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Augmentation de la participation à des jeux de hasard, des loteries, </a:t>
            </a:r>
            <a:r>
              <a:rPr lang="fr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endParaRPr lang="fr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183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Diapo Powerpoint-03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Espace réservé du contenu 14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1898649" y="1916832"/>
            <a:ext cx="6607175" cy="405693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70000"/>
              </a:lnSpc>
              <a:buFont typeface="+mj-lt"/>
              <a:buAutoNum type="arabicPeriod"/>
            </a:pPr>
            <a:endParaRPr lang="fr-FR" sz="1800" dirty="0">
              <a:solidFill>
                <a:schemeClr val="tx1">
                  <a:lumMod val="65000"/>
                  <a:lumOff val="35000"/>
                </a:schemeClr>
              </a:solidFill>
              <a:latin typeface="HelveticaNeue LightCond"/>
              <a:cs typeface="HelveticaNeue LightCond"/>
            </a:endParaRPr>
          </a:p>
        </p:txBody>
      </p:sp>
      <p:sp>
        <p:nvSpPr>
          <p:cNvPr id="10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547664" y="2348880"/>
            <a:ext cx="7128792" cy="28184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</a:t>
            </a:r>
            <a:r>
              <a:rPr lang="fr-CA" sz="3200" cap="none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onc :</a:t>
            </a:r>
          </a:p>
          <a:p>
            <a:pPr algn="ctr"/>
            <a:endParaRPr lang="fr-CA" sz="32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ctr"/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fr-CA" sz="3200" cap="none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écessité de trouver d’autres </a:t>
            </a:r>
          </a:p>
          <a:p>
            <a:pPr algn="ctr"/>
            <a:r>
              <a:rPr lang="fr-CA" sz="3200" cap="none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moyens de financement </a:t>
            </a:r>
          </a:p>
          <a:p>
            <a:pPr algn="ctr"/>
            <a:r>
              <a:rPr lang="fr-CA" sz="3200" cap="none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avec des concepts novateurs!</a:t>
            </a:r>
            <a:endParaRPr lang="fr-CA" sz="32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916770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18639</TotalTime>
  <Words>1308</Words>
  <Application>Microsoft Office PowerPoint</Application>
  <PresentationFormat>Affichage à l'écran (4:3)</PresentationFormat>
  <Paragraphs>161</Paragraphs>
  <Slides>26</Slides>
  <Notes>26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2" baseType="lpstr">
      <vt:lpstr>Arial</vt:lpstr>
      <vt:lpstr>Calibri</vt:lpstr>
      <vt:lpstr>HelveticaNeue LightCond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Impacts de la pandémie et du confinement</vt:lpstr>
      <vt:lpstr>Impacts de la pandémie et du confinement</vt:lpstr>
      <vt:lpstr>Présentation PowerPoint</vt:lpstr>
      <vt:lpstr>Trouver des concepts novateurs de financement</vt:lpstr>
      <vt:lpstr>Trouver des concepts novateurs de financement</vt:lpstr>
      <vt:lpstr>Trouver des concepts novateurs de financement</vt:lpstr>
      <vt:lpstr>Trouver des concepts novateurs de financement</vt:lpstr>
      <vt:lpstr>Trouver des concepts novateurs de financement</vt:lpstr>
      <vt:lpstr>Trouver des concepts novateurs de financement</vt:lpstr>
      <vt:lpstr>Trouver des concepts novateurs de financement</vt:lpstr>
      <vt:lpstr>Trouver des concepts novateurs de financement</vt:lpstr>
      <vt:lpstr>Trouver des concepts novateurs de financement</vt:lpstr>
      <vt:lpstr>Trouver des concepts novateurs de financement</vt:lpstr>
      <vt:lpstr>Trouver des concepts novateurs de financement</vt:lpstr>
      <vt:lpstr>Trouver des concepts novateurs de financement</vt:lpstr>
      <vt:lpstr>Trouver des concepts novateurs de financement</vt:lpstr>
      <vt:lpstr>Trouver des concepts novateurs de financement</vt:lpstr>
      <vt:lpstr>Trouver des concepts novateurs de financement</vt:lpstr>
      <vt:lpstr>Trouver des concepts novateurs de financement</vt:lpstr>
      <vt:lpstr>   Merci pour votre attention!  Formations complémentaires offertes :  Jeudi 29 octobre à 18h30 sur Zoom Mercredi 11 novembre à 18h30 sur Zoom  Si vous avez des questions ou  pour vous inscrire à la formation veuillez me contacter!  Anne-Séverine Guitard 819 563-9934, poste 410 asguitard@diocesedesherbrooke.org Soutien aux ressources pastorales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Quatorze</dc:creator>
  <cp:lastModifiedBy>Eliane Thibault</cp:lastModifiedBy>
  <cp:revision>268</cp:revision>
  <cp:lastPrinted>2020-09-29T18:17:09Z</cp:lastPrinted>
  <dcterms:created xsi:type="dcterms:W3CDTF">2015-05-29T13:38:42Z</dcterms:created>
  <dcterms:modified xsi:type="dcterms:W3CDTF">2020-10-27T14:40:34Z</dcterms:modified>
</cp:coreProperties>
</file>